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42089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 &amp; Selection Study Guide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4196953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Master the essential techniques for transforming raw data into powerful predictive features. This comprehensive guide covers binning, discretization, and advanced selection methods with practical code examples.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710089"/>
            <a:ext cx="5389602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Summary &amp; Best Practices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367462" y="1800820"/>
            <a:ext cx="3596521" cy="1965127"/>
          </a:xfrm>
          <a:prstGeom prst="roundRect">
            <a:avLst>
              <a:gd name="adj" fmla="val 5584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367462" y="1777960"/>
            <a:ext cx="3596521" cy="91440"/>
          </a:xfrm>
          <a:prstGeom prst="roundRect">
            <a:avLst>
              <a:gd name="adj" fmla="val 86730"/>
            </a:avLst>
          </a:prstGeom>
          <a:solidFill>
            <a:srgbClr val="A95B95"/>
          </a:solidFill>
          <a:ln/>
        </p:spPr>
      </p:sp>
      <p:sp>
        <p:nvSpPr>
          <p:cNvPr id="6" name="Shape 3"/>
          <p:cNvSpPr/>
          <p:nvPr/>
        </p:nvSpPr>
        <p:spPr>
          <a:xfrm>
            <a:off x="7882473" y="1517690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A95B9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75" y="1659255"/>
            <a:ext cx="226576" cy="2831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16723" y="2272784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Filter Methods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579037" y="2648188"/>
            <a:ext cx="3173373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05B5C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Fast and scalable</a:t>
            </a:r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initial screening. Use Pearson correlation for continuous variables, Chi-square for categorical data.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10152698" y="1800820"/>
            <a:ext cx="3596640" cy="1965127"/>
          </a:xfrm>
          <a:prstGeom prst="roundRect">
            <a:avLst>
              <a:gd name="adj" fmla="val 5584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10152698" y="1777960"/>
            <a:ext cx="3596640" cy="91440"/>
          </a:xfrm>
          <a:prstGeom prst="roundRect">
            <a:avLst>
              <a:gd name="adj" fmla="val 86730"/>
            </a:avLst>
          </a:prstGeom>
          <a:solidFill>
            <a:srgbClr val="A95B95"/>
          </a:solidFill>
          <a:ln/>
        </p:spPr>
      </p:sp>
      <p:sp>
        <p:nvSpPr>
          <p:cNvPr id="12" name="Shape 8"/>
          <p:cNvSpPr/>
          <p:nvPr/>
        </p:nvSpPr>
        <p:spPr>
          <a:xfrm>
            <a:off x="11667827" y="1517690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A95B9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7730" y="1659255"/>
            <a:ext cx="226576" cy="28313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901958" y="2272784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Wrapper Methods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10364272" y="2648188"/>
            <a:ext cx="3173492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05B5C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Most accurate</a:t>
            </a:r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but computationally expensive. RFE works well with linear models and SVMs.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6367462" y="4237792"/>
            <a:ext cx="7381875" cy="1663065"/>
          </a:xfrm>
          <a:prstGeom prst="roundRect">
            <a:avLst>
              <a:gd name="adj" fmla="val 659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6367462" y="4214932"/>
            <a:ext cx="7381875" cy="91440"/>
          </a:xfrm>
          <a:prstGeom prst="roundRect">
            <a:avLst>
              <a:gd name="adj" fmla="val 86730"/>
            </a:avLst>
          </a:prstGeom>
          <a:solidFill>
            <a:srgbClr val="A95B95"/>
          </a:solidFill>
          <a:ln/>
        </p:spPr>
      </p:sp>
      <p:sp>
        <p:nvSpPr>
          <p:cNvPr id="18" name="Shape 13"/>
          <p:cNvSpPr/>
          <p:nvPr/>
        </p:nvSpPr>
        <p:spPr>
          <a:xfrm>
            <a:off x="9775210" y="3954661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A95B95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112" y="4096226"/>
            <a:ext cx="226576" cy="28313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995172" y="4709755"/>
            <a:ext cx="2126337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Embedding Methods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579037" y="5085159"/>
            <a:ext cx="6958727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05B5C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Balanced approach</a:t>
            </a:r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combining selection with training. Lasso for linear relationships, Random Forest for non-linear.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6367462" y="6113264"/>
            <a:ext cx="7381875" cy="1406247"/>
          </a:xfrm>
          <a:prstGeom prst="roundRect">
            <a:avLst>
              <a:gd name="adj" fmla="val 5640"/>
            </a:avLst>
          </a:prstGeom>
          <a:solidFill>
            <a:srgbClr val="204C8E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177" y="6389727"/>
            <a:ext cx="235982" cy="18871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980873" y="6349127"/>
            <a:ext cx="6579751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 Tip: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Combine multiple methods! Start with filter methods for quick screening, then use wrapper or embedding methods for final selection. Always validate results using cross-validation to ensure robust feature sets.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08259"/>
            <a:ext cx="611493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Study Guide Overview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511028"/>
            <a:ext cx="251698" cy="31468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81063" y="2908340"/>
            <a:ext cx="6308288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Text 2"/>
          <p:cNvSpPr/>
          <p:nvPr/>
        </p:nvSpPr>
        <p:spPr>
          <a:xfrm>
            <a:off x="881063" y="3095149"/>
            <a:ext cx="328350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Binning &amp; Discretization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81063" y="3595807"/>
            <a:ext cx="630828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Transform continuous variables into categorical segments for better model performance</a:t>
            </a:r>
            <a:endParaRPr lang="en-US" sz="19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49" y="2511028"/>
            <a:ext cx="251698" cy="314682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441049" y="2908340"/>
            <a:ext cx="6308288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9" name="Text 5"/>
          <p:cNvSpPr/>
          <p:nvPr/>
        </p:nvSpPr>
        <p:spPr>
          <a:xfrm>
            <a:off x="7441049" y="309514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Filter Methods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41049" y="3595807"/>
            <a:ext cx="630828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Statistical techniques like Pearson correlation and Chi-square testing</a:t>
            </a:r>
            <a:endParaRPr lang="en-US" sz="19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4842034"/>
            <a:ext cx="251698" cy="314682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81063" y="5239345"/>
            <a:ext cx="6308288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3" name="Text 8"/>
          <p:cNvSpPr/>
          <p:nvPr/>
        </p:nvSpPr>
        <p:spPr>
          <a:xfrm>
            <a:off x="881063" y="54261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Wrapper Methods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881063" y="5926812"/>
            <a:ext cx="630828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Model-based selection using Recursive Feature Elimination (RFE)</a:t>
            </a:r>
            <a:endParaRPr lang="en-US" sz="19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049" y="4842034"/>
            <a:ext cx="251698" cy="314682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41049" y="5239345"/>
            <a:ext cx="6308288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7" name="Text 11"/>
          <p:cNvSpPr/>
          <p:nvPr/>
        </p:nvSpPr>
        <p:spPr>
          <a:xfrm>
            <a:off x="7441049" y="5426154"/>
            <a:ext cx="283630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Embedding Methods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41049" y="5926812"/>
            <a:ext cx="630828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Built-in feature selection with Lasso regression and Random Forest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8083" y="675084"/>
            <a:ext cx="4535924" cy="44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Binning and Discretization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858083" y="1516023"/>
            <a:ext cx="2833211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is Binning?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58083" y="2029539"/>
            <a:ext cx="6262688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Converting continuous numerical data into discrete intervals or "bins" to reduce noise, handle outliers, and create meaningful categorical features.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858083" y="2826068"/>
            <a:ext cx="2833211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Types of Binning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58083" y="3339584"/>
            <a:ext cx="626268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Equal-width: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Same interval size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58083" y="3713917"/>
            <a:ext cx="626268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Equal-frequency: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Same number of observations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858083" y="4088249"/>
            <a:ext cx="626268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Domain-specific boundaries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858083" y="4586049"/>
            <a:ext cx="6262688" cy="2789158"/>
          </a:xfrm>
          <a:prstGeom prst="roundRect">
            <a:avLst>
              <a:gd name="adj" fmla="val 2400"/>
            </a:avLst>
          </a:prstGeom>
          <a:solidFill>
            <a:srgbClr val="181930"/>
          </a:solidFill>
          <a:ln/>
        </p:spPr>
      </p:sp>
      <p:sp>
        <p:nvSpPr>
          <p:cNvPr id="10" name="Shape 8"/>
          <p:cNvSpPr/>
          <p:nvPr/>
        </p:nvSpPr>
        <p:spPr>
          <a:xfrm>
            <a:off x="850225" y="4586049"/>
            <a:ext cx="6278404" cy="2789158"/>
          </a:xfrm>
          <a:prstGeom prst="roundRect">
            <a:avLst>
              <a:gd name="adj" fmla="val 857"/>
            </a:avLst>
          </a:prstGeom>
          <a:solidFill>
            <a:srgbClr val="181930"/>
          </a:solidFill>
          <a:ln/>
        </p:spPr>
      </p:sp>
      <p:sp>
        <p:nvSpPr>
          <p:cNvPr id="11" name="Text 9"/>
          <p:cNvSpPr/>
          <p:nvPr/>
        </p:nvSpPr>
        <p:spPr>
          <a:xfrm>
            <a:off x="1009531" y="4705469"/>
            <a:ext cx="5959793" cy="25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Equal-width binningpd.cut(data['age'], bins=5)# Equal-frequency binning pd.qcut(data['income'], q=4)# Custom binsbins = [0, 25, 50, 75, 100]pd.cut(data['score'], bins=bins)</a:t>
            </a:r>
            <a:endParaRPr lang="en-US" sz="12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7249" y="1535906"/>
            <a:ext cx="4070747" cy="40707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7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435906"/>
            <a:ext cx="8058864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Selection Methods Overview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81063" y="4297323"/>
            <a:ext cx="4155162" cy="3013948"/>
          </a:xfrm>
          <a:prstGeom prst="roundRect">
            <a:avLst>
              <a:gd name="adj" fmla="val 280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0017" y="4506278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Filter Methods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90017" y="4906804"/>
            <a:ext cx="3737253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Statistical measures independent of machine learning models. Fast and computationally efficient for initial feature screening.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90017" y="5994440"/>
            <a:ext cx="373725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Correlation coefficients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90017" y="6387227"/>
            <a:ext cx="373725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Chi-square tests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90017" y="6780014"/>
            <a:ext cx="373725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Information gain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37559" y="4297323"/>
            <a:ext cx="4155162" cy="3013948"/>
          </a:xfrm>
          <a:prstGeom prst="roundRect">
            <a:avLst>
              <a:gd name="adj" fmla="val 280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46514" y="4506278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Wrapper Methods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446514" y="4906804"/>
            <a:ext cx="3737253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predictive models to evaluate feature subsets. More accurate but computationally expensive approach.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446514" y="5994440"/>
            <a:ext cx="373725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Recursive Feature Elimination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5446514" y="6387227"/>
            <a:ext cx="373725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Forward/Backward selection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5446514" y="6780014"/>
            <a:ext cx="373725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Genetic algorithms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9594056" y="4297323"/>
            <a:ext cx="4155162" cy="3013948"/>
          </a:xfrm>
          <a:prstGeom prst="roundRect">
            <a:avLst>
              <a:gd name="adj" fmla="val 280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03011" y="4506278"/>
            <a:ext cx="226873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Embedding Methods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803011" y="4906804"/>
            <a:ext cx="3737253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Feature selection built into the model training process. Balances accuracy and computational efficiency.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803011" y="5994440"/>
            <a:ext cx="373725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Lasso regularization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9803011" y="6387227"/>
            <a:ext cx="373725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Random Forest importance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9803011" y="6780014"/>
            <a:ext cx="373725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Neural network pruning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10327"/>
            <a:ext cx="6081951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Filter Method: Pearson Correlation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81063" y="1573768"/>
            <a:ext cx="4022527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Pearson Correlation Formula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881063" y="2144554"/>
            <a:ext cx="7030522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144554"/>
            <a:ext cx="7030522" cy="5695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1063" y="2921198"/>
            <a:ext cx="703052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Measures linear relationship strength between features and target variable. Values range from -1 to +1.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81063" y="3739158"/>
            <a:ext cx="2909292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Interpretation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881063" y="4266486"/>
            <a:ext cx="703052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|r| &gt; 0.7: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Strong correlation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881063" y="4650938"/>
            <a:ext cx="703052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0.3 &lt; |r| &lt; 0.7: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Moderate correlation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881063" y="5035391"/>
            <a:ext cx="703052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|r| &lt; 0.3: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Weak correlation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8318302" y="1594247"/>
            <a:ext cx="5438537" cy="5740956"/>
          </a:xfrm>
          <a:prstGeom prst="roundRect">
            <a:avLst>
              <a:gd name="adj" fmla="val 1264"/>
            </a:avLst>
          </a:prstGeom>
          <a:solidFill>
            <a:srgbClr val="181930"/>
          </a:solidFill>
          <a:ln/>
        </p:spPr>
      </p:sp>
      <p:sp>
        <p:nvSpPr>
          <p:cNvPr id="12" name="Shape 9"/>
          <p:cNvSpPr/>
          <p:nvPr/>
        </p:nvSpPr>
        <p:spPr>
          <a:xfrm>
            <a:off x="8310205" y="1594247"/>
            <a:ext cx="5454729" cy="5740956"/>
          </a:xfrm>
          <a:prstGeom prst="roundRect">
            <a:avLst>
              <a:gd name="adj" fmla="val 450"/>
            </a:avLst>
          </a:prstGeom>
          <a:solidFill>
            <a:srgbClr val="181930"/>
          </a:solidFill>
          <a:ln/>
        </p:spPr>
      </p:sp>
      <p:sp>
        <p:nvSpPr>
          <p:cNvPr id="13" name="Text 10"/>
          <p:cNvSpPr/>
          <p:nvPr/>
        </p:nvSpPr>
        <p:spPr>
          <a:xfrm>
            <a:off x="8473797" y="1716881"/>
            <a:ext cx="5127546" cy="5495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from scipy.stats import pearsonr# Calculate correlationcorr_matrix = df.corr()# Select features with high correlationthreshold = 0.5selected_features = corr_matrix[ abs(corr_matrix['target']) &gt; threshold].index.tolist()# Remove highly correlated featureshigh_corr_pairs = []for i in range(len(corr_matrix.columns)): for j in range(i): if abs(corr_matrix.iloc[i,j]) &gt; 0.9: high_corr_pairs.append( (corr_matrix.columns[i],  corr_matrix.columns[j]) )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38663" y="972026"/>
            <a:ext cx="5367814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Filter Method: Chi-Square Test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4538663" y="1835468"/>
            <a:ext cx="2909292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Chi-Square Formula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4538663" y="2406253"/>
            <a:ext cx="4405789" cy="51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663" y="2406253"/>
            <a:ext cx="4405789" cy="5182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38663" y="3131582"/>
            <a:ext cx="4405789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Tests independence between categorical features and target variable. Higher χ² values indicate stronger relationships.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538663" y="4276725"/>
            <a:ext cx="2916912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Degrees of Freedom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4538663" y="4847511"/>
            <a:ext cx="4405789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63" y="4847511"/>
            <a:ext cx="4405789" cy="27491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9351169" y="1855946"/>
            <a:ext cx="4405789" cy="5217557"/>
          </a:xfrm>
          <a:prstGeom prst="roundRect">
            <a:avLst>
              <a:gd name="adj" fmla="val 1560"/>
            </a:avLst>
          </a:prstGeom>
          <a:solidFill>
            <a:srgbClr val="181930"/>
          </a:solidFill>
          <a:ln/>
        </p:spPr>
      </p:sp>
      <p:sp>
        <p:nvSpPr>
          <p:cNvPr id="12" name="Shape 7"/>
          <p:cNvSpPr/>
          <p:nvPr/>
        </p:nvSpPr>
        <p:spPr>
          <a:xfrm>
            <a:off x="9343073" y="1855946"/>
            <a:ext cx="4421981" cy="5217557"/>
          </a:xfrm>
          <a:prstGeom prst="roundRect">
            <a:avLst>
              <a:gd name="adj" fmla="val 555"/>
            </a:avLst>
          </a:prstGeom>
          <a:solidFill>
            <a:srgbClr val="181930"/>
          </a:solidFill>
          <a:ln/>
        </p:spPr>
      </p:sp>
      <p:sp>
        <p:nvSpPr>
          <p:cNvPr id="13" name="Text 8"/>
          <p:cNvSpPr/>
          <p:nvPr/>
        </p:nvSpPr>
        <p:spPr>
          <a:xfrm>
            <a:off x="9506664" y="1978581"/>
            <a:ext cx="4094798" cy="4972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from sklearn.feature_selection import chi2from sklearn.feature_selection import SelectKBest# Chi-square test for categorical featuresX_categorical = pd.get_dummies(X_cat)chi2_scores, p_values = chi2(X_categorical, y)# Select top K featuresselector = SelectKBest(score_func=chi2, k=10)X_selected = selector.fit_transform( X_categorical, y)# Get selected feature namesselected_features = X_categorical.columns[ selector.get_support()]print(f"Selected features: {selected_features}")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627" y="648653"/>
            <a:ext cx="7882295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Wrapper Method: Recursive Feature Elimination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627" y="1303734"/>
            <a:ext cx="6490573" cy="6125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7741" y="2069425"/>
            <a:ext cx="184165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Start with All Features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77741" y="2373868"/>
            <a:ext cx="618434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Begin with complete feature set and train initial model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303734"/>
            <a:ext cx="6490573" cy="6125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8314" y="2069425"/>
            <a:ext cx="170164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Rank Features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468314" y="2373868"/>
            <a:ext cx="618434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model coefficients or importance scores to rank features</a:t>
            </a:r>
            <a:endParaRPr lang="en-US" sz="1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27" y="2771894"/>
            <a:ext cx="6490573" cy="6125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7741" y="3537585"/>
            <a:ext cx="170164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Eliminate Weakest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977741" y="3842028"/>
            <a:ext cx="618434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Remove the least important feature(s) from current set</a:t>
            </a:r>
            <a:endParaRPr lang="en-US" sz="1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771894"/>
            <a:ext cx="6490573" cy="61257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8314" y="3537585"/>
            <a:ext cx="170164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Repeat Process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7468314" y="3842028"/>
            <a:ext cx="618434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Retrain model and continue until desired number of features</a:t>
            </a:r>
            <a:endParaRPr lang="en-US" sz="1200" dirty="0"/>
          </a:p>
        </p:txBody>
      </p:sp>
      <p:sp>
        <p:nvSpPr>
          <p:cNvPr id="15" name="Shape 9"/>
          <p:cNvSpPr/>
          <p:nvPr/>
        </p:nvSpPr>
        <p:spPr>
          <a:xfrm>
            <a:off x="824627" y="4412337"/>
            <a:ext cx="12981146" cy="3168491"/>
          </a:xfrm>
          <a:prstGeom prst="roundRect">
            <a:avLst>
              <a:gd name="adj" fmla="val 2030"/>
            </a:avLst>
          </a:prstGeom>
          <a:solidFill>
            <a:srgbClr val="181930"/>
          </a:solidFill>
          <a:ln/>
        </p:spPr>
      </p:sp>
      <p:sp>
        <p:nvSpPr>
          <p:cNvPr id="16" name="Shape 10"/>
          <p:cNvSpPr/>
          <p:nvPr/>
        </p:nvSpPr>
        <p:spPr>
          <a:xfrm>
            <a:off x="817007" y="4412337"/>
            <a:ext cx="12996386" cy="3168491"/>
          </a:xfrm>
          <a:prstGeom prst="roundRect">
            <a:avLst>
              <a:gd name="adj" fmla="val 725"/>
            </a:avLst>
          </a:prstGeom>
          <a:solidFill>
            <a:srgbClr val="181930"/>
          </a:solidFill>
          <a:ln/>
        </p:spPr>
      </p:sp>
      <p:sp>
        <p:nvSpPr>
          <p:cNvPr id="17" name="Text 11"/>
          <p:cNvSpPr/>
          <p:nvPr/>
        </p:nvSpPr>
        <p:spPr>
          <a:xfrm>
            <a:off x="970121" y="4527113"/>
            <a:ext cx="12690158" cy="2938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from sklearn.feature_selection import RFEfrom sklearn.linear_model import LogisticRegression# Initialize estimator and RFEestimator = LogisticRegression()rfe = RFE(estimator, n_features_to_select=10, step=1)# Fit RFErfe.fit(X_train, y_train)# Get selected featuresselected_features = X_train.columns[rfe.support_]feature_ranking = rfe.ranking_print(f"Selected features: {selected_features.tolist()}")print(f"Feature rankings: {feature_ranking}")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41177"/>
            <a:ext cx="6769179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Embedding Method: Lasso Regression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81063" y="1704618"/>
            <a:ext cx="3564017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Lasso Objective Function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881063" y="2275403"/>
            <a:ext cx="6234589" cy="447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275403"/>
            <a:ext cx="6234589" cy="4470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1063" y="2929533"/>
            <a:ext cx="6234589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L1 regularization automatically performs feature selection by shrinking coefficients to zero. Higher α values increase sparsity.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81063" y="3747492"/>
            <a:ext cx="2909292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Benefits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881063" y="4274820"/>
            <a:ext cx="623458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Automatic feature selection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881063" y="4659273"/>
            <a:ext cx="623458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Prevents overfitting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881063" y="5043726"/>
            <a:ext cx="623458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Interpretable sparse models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522369" y="1725097"/>
            <a:ext cx="6234589" cy="5479256"/>
          </a:xfrm>
          <a:prstGeom prst="roundRect">
            <a:avLst>
              <a:gd name="adj" fmla="val 1254"/>
            </a:avLst>
          </a:prstGeom>
          <a:solidFill>
            <a:srgbClr val="181930"/>
          </a:solidFill>
          <a:ln/>
        </p:spPr>
      </p:sp>
      <p:sp>
        <p:nvSpPr>
          <p:cNvPr id="12" name="Shape 9"/>
          <p:cNvSpPr/>
          <p:nvPr/>
        </p:nvSpPr>
        <p:spPr>
          <a:xfrm>
            <a:off x="7514273" y="1725097"/>
            <a:ext cx="6250781" cy="5479256"/>
          </a:xfrm>
          <a:prstGeom prst="roundRect">
            <a:avLst>
              <a:gd name="adj" fmla="val 448"/>
            </a:avLst>
          </a:prstGeom>
          <a:solidFill>
            <a:srgbClr val="181930"/>
          </a:solidFill>
          <a:ln/>
        </p:spPr>
      </p:sp>
      <p:sp>
        <p:nvSpPr>
          <p:cNvPr id="13" name="Text 10"/>
          <p:cNvSpPr/>
          <p:nvPr/>
        </p:nvSpPr>
        <p:spPr>
          <a:xfrm>
            <a:off x="7677864" y="1847731"/>
            <a:ext cx="5923598" cy="523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from sklearn.linear_model import LassoCVimport numpy as np# Cross-validated Lassolasso_cv = LassoCV( alphas=np.logspace(-4, 1, 50), cv=5, random_state=42)lasso_cv.fit(X_train, y_train)# Get selected features (non-zero coefficients)selected_features = X_train.columns[ lasso_cv.coef_ != 0]print(f"Optimal alpha: {lasso_cv.alpha_:.4f}")print(f"Selected {len(selected_features)} features")print(f"Features: {selected_features.tolist()}")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575" y="621149"/>
            <a:ext cx="8927425" cy="40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Embedding Method: Random Forest Feature Importance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790575" y="1249204"/>
            <a:ext cx="13049250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Random Forest feature importance evaluates which features contribute most to a model's predictions, leveraging the ensemble nature of Random Forests.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1649135"/>
            <a:ext cx="367070" cy="3670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0575" y="2199680"/>
            <a:ext cx="2946678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it's Calculated (Gini Importance)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90575" y="2491502"/>
            <a:ext cx="13049250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Calculated as the total decrease in node impurity (weighted by node probability) averaged over all trees. More impurity reduction means higher importance. Normalized to sum to 1.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90575" y="2912031"/>
            <a:ext cx="13049250" cy="45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912031"/>
            <a:ext cx="13049250" cy="4597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0575" y="3683675"/>
            <a:ext cx="163151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When to Use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790575" y="4034314"/>
            <a:ext cx="6345555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Gini Importance: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quick, initial understanding within a Random Forest; computationally efficient.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90575" y="4320421"/>
            <a:ext cx="6345555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Permutation Importance: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robust evaluation, especially with correlated features, or across different model types.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790575" y="4955143"/>
            <a:ext cx="6345555" cy="2098358"/>
          </a:xfrm>
          <a:prstGeom prst="roundRect">
            <a:avLst>
              <a:gd name="adj" fmla="val 2939"/>
            </a:avLst>
          </a:prstGeom>
          <a:solidFill>
            <a:srgbClr val="181930"/>
          </a:solidFill>
          <a:ln/>
        </p:spPr>
      </p:sp>
      <p:sp>
        <p:nvSpPr>
          <p:cNvPr id="13" name="Shape 9"/>
          <p:cNvSpPr/>
          <p:nvPr/>
        </p:nvSpPr>
        <p:spPr>
          <a:xfrm>
            <a:off x="783312" y="4955143"/>
            <a:ext cx="6360081" cy="2098358"/>
          </a:xfrm>
          <a:prstGeom prst="roundRect">
            <a:avLst>
              <a:gd name="adj" fmla="val 1050"/>
            </a:avLst>
          </a:prstGeom>
          <a:solidFill>
            <a:srgbClr val="181930"/>
          </a:solidFill>
          <a:ln/>
        </p:spPr>
      </p:sp>
      <p:sp>
        <p:nvSpPr>
          <p:cNvPr id="14" name="Text 10"/>
          <p:cNvSpPr/>
          <p:nvPr/>
        </p:nvSpPr>
        <p:spPr>
          <a:xfrm>
            <a:off x="930116" y="5065157"/>
            <a:ext cx="6066473" cy="1878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from sklearn.ensemble import RandomForestClassifierimport matplotlib.pyplot as plt# Train Random Forestrf = RandomForestClassifier( n_estimators=100, random_state=42)rf.fit(X_train, y_train)</a:t>
            </a:r>
            <a:endParaRPr lang="en-US" sz="1150" dirty="0"/>
          </a:p>
        </p:txBody>
      </p:sp>
      <p:sp>
        <p:nvSpPr>
          <p:cNvPr id="15" name="Shape 11"/>
          <p:cNvSpPr/>
          <p:nvPr/>
        </p:nvSpPr>
        <p:spPr>
          <a:xfrm>
            <a:off x="7501890" y="3702010"/>
            <a:ext cx="6345555" cy="3741896"/>
          </a:xfrm>
          <a:prstGeom prst="roundRect">
            <a:avLst>
              <a:gd name="adj" fmla="val 1648"/>
            </a:avLst>
          </a:prstGeom>
          <a:solidFill>
            <a:srgbClr val="181930"/>
          </a:solidFill>
          <a:ln/>
        </p:spPr>
      </p:sp>
      <p:sp>
        <p:nvSpPr>
          <p:cNvPr id="16" name="Shape 12"/>
          <p:cNvSpPr/>
          <p:nvPr/>
        </p:nvSpPr>
        <p:spPr>
          <a:xfrm>
            <a:off x="7494627" y="3702010"/>
            <a:ext cx="6360081" cy="3741896"/>
          </a:xfrm>
          <a:prstGeom prst="roundRect">
            <a:avLst>
              <a:gd name="adj" fmla="val 589"/>
            </a:avLst>
          </a:prstGeom>
          <a:solidFill>
            <a:srgbClr val="181930"/>
          </a:solidFill>
          <a:ln/>
        </p:spPr>
      </p:sp>
      <p:sp>
        <p:nvSpPr>
          <p:cNvPr id="17" name="Text 13"/>
          <p:cNvSpPr/>
          <p:nvPr/>
        </p:nvSpPr>
        <p:spPr>
          <a:xfrm>
            <a:off x="7641431" y="3812024"/>
            <a:ext cx="6066473" cy="3521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Get feature importancesimportances = rf.feature_importances_feature_importance_df = pd.DataFrame({ 'feature': X_train.columns, 'importance': importances}).sort_values('importance', ascending=False)# Select top featuresthreshold = 0.01selected_features = feature_importance_df[ feature_importance_df['importance'] &gt; threshold]['feature'].tolist()print(f"Top 10 important features:")print(feature_importance_df.head(10))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2025-10-01T22:48:18Z</dcterms:created>
  <dcterms:modified xsi:type="dcterms:W3CDTF">2025-10-01T22:48:18Z</dcterms:modified>
</cp:coreProperties>
</file>